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  <p:sldMasterId id="2147483660" r:id="rId3"/>
  </p:sldMasterIdLst>
  <p:notesMasterIdLst>
    <p:notesMasterId r:id="rId22"/>
  </p:notesMasterIdLst>
  <p:handoutMasterIdLst>
    <p:handoutMasterId r:id="rId23"/>
  </p:handoutMasterIdLst>
  <p:sldIdLst>
    <p:sldId id="430" r:id="rId4"/>
    <p:sldId id="484" r:id="rId5"/>
    <p:sldId id="487" r:id="rId6"/>
    <p:sldId id="498" r:id="rId7"/>
    <p:sldId id="503" r:id="rId8"/>
    <p:sldId id="495" r:id="rId9"/>
    <p:sldId id="504" r:id="rId10"/>
    <p:sldId id="496" r:id="rId11"/>
    <p:sldId id="497" r:id="rId12"/>
    <p:sldId id="499" r:id="rId13"/>
    <p:sldId id="501" r:id="rId14"/>
    <p:sldId id="502" r:id="rId15"/>
    <p:sldId id="500" r:id="rId16"/>
    <p:sldId id="493" r:id="rId17"/>
    <p:sldId id="488" r:id="rId18"/>
    <p:sldId id="490" r:id="rId19"/>
    <p:sldId id="491" r:id="rId20"/>
    <p:sldId id="492" r:id="rId21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1A8C54"/>
    <a:srgbClr val="16766F"/>
    <a:srgbClr val="CA890D"/>
    <a:srgbClr val="DC9E0D"/>
    <a:srgbClr val="907217"/>
    <a:srgbClr val="05398C"/>
    <a:srgbClr val="81010B"/>
    <a:srgbClr val="380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83479" autoAdjust="0"/>
  </p:normalViewPr>
  <p:slideViewPr>
    <p:cSldViewPr snapToGrid="0" snapToObjects="1">
      <p:cViewPr varScale="1">
        <p:scale>
          <a:sx n="146" d="100"/>
          <a:sy n="146" d="100"/>
        </p:scale>
        <p:origin x="212" y="84"/>
      </p:cViewPr>
      <p:guideLst>
        <p:guide orient="horz" pos="2064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8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8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1D812-EEC5-4F0A-95DF-686390ECDB37}" type="datetimeFigureOut">
              <a:rPr lang="de-DE" smtClean="0"/>
              <a:t>18.06.2025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165"/>
            <a:ext cx="2945659" cy="4958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9165"/>
            <a:ext cx="2945659" cy="4958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1E607-05A6-4ED6-9563-BA73617F8C5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700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A479C-6B87-43C9-8A4C-00533F00470A}" type="datetimeFigureOut">
              <a:rPr lang="de-DE" smtClean="0"/>
              <a:t>18.06.2025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CEE8B-BA5C-4048-9841-C331233BCB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52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t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334800" y="3643448"/>
            <a:ext cx="6400800" cy="56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9753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ld mit Balken (dunkelgrau)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0" y="3805200"/>
            <a:ext cx="9144000" cy="594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360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t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334800" y="3643448"/>
            <a:ext cx="6400800" cy="56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68049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8352000" cy="3351600"/>
          </a:xfrm>
        </p:spPr>
        <p:txBody>
          <a:bodyPr/>
          <a:lstStyle>
            <a:lvl1pPr marL="0" indent="0">
              <a:buFont typeface="Lucida Grande"/>
              <a:buNone/>
              <a:defRPr b="1" i="0">
                <a:latin typeface="Trade Gothic LT Com Cn" pitchFamily="2" charset="0"/>
              </a:defRPr>
            </a:lvl1pPr>
            <a:lvl2pPr marL="177800" indent="-177800">
              <a:buFont typeface="Wingdings" pitchFamily="2" charset="2"/>
              <a:buChar char="§"/>
              <a:defRPr sz="2200" baseline="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20541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8352000" cy="3351600"/>
          </a:xfrm>
        </p:spPr>
        <p:txBody>
          <a:bodyPr/>
          <a:lstStyle>
            <a:lvl1pPr marL="0" indent="0">
              <a:buFont typeface="Lucida Grande"/>
              <a:buNone/>
              <a:defRPr b="1" i="0">
                <a:latin typeface="Trade Gothic LT Com Cn" pitchFamily="2" charset="0"/>
              </a:defRPr>
            </a:lvl1pPr>
            <a:lvl2pPr marL="177800" indent="-177800">
              <a:buFont typeface="Wingdings" pitchFamily="2" charset="2"/>
              <a:buChar char="§"/>
              <a:defRPr sz="2200" baseline="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8223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5234400" cy="3351600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040082" y="1059772"/>
            <a:ext cx="2868613" cy="3351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979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5234400" cy="3351600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040082" y="1059772"/>
            <a:ext cx="2868613" cy="3351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37502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alken (hell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60938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hellgr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22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hellgrau) Ic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08898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alken (dunkel 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0" y="3805200"/>
            <a:ext cx="9144000" cy="594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7259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8352000" cy="3351600"/>
          </a:xfrm>
        </p:spPr>
        <p:txBody>
          <a:bodyPr/>
          <a:lstStyle>
            <a:lvl1pPr marL="0" indent="0">
              <a:buFont typeface="Lucida Grande"/>
              <a:buNone/>
              <a:defRPr b="1" i="0">
                <a:latin typeface="Trade Gothic LT Com Cn" pitchFamily="2" charset="0"/>
              </a:defRPr>
            </a:lvl1pPr>
            <a:lvl2pPr marL="177800" indent="-177800">
              <a:buFont typeface="Wingdings" pitchFamily="2" charset="2"/>
              <a:buChar char="§"/>
              <a:defRPr sz="2200" baseline="0">
                <a:latin typeface="Trade Gothic LT Com Cn" pitchFamily="2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2333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dunkel grau) Ic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0" y="3805200"/>
            <a:ext cx="9144000" cy="594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6204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t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2"/>
          <p:cNvSpPr>
            <a:spLocks noGrp="1"/>
          </p:cNvSpPr>
          <p:nvPr>
            <p:ph type="subTitle" idx="1"/>
          </p:nvPr>
        </p:nvSpPr>
        <p:spPr>
          <a:xfrm>
            <a:off x="334800" y="3643448"/>
            <a:ext cx="6400800" cy="5605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18133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8352000" cy="3139200"/>
          </a:xfrm>
        </p:spPr>
        <p:txBody>
          <a:bodyPr/>
          <a:lstStyle>
            <a:lvl1pPr marL="0" indent="0">
              <a:buFont typeface="Lucida Grande"/>
              <a:buNone/>
              <a:defRPr b="1" i="0">
                <a:latin typeface="Trade Gothic LT Com Cn" pitchFamily="2" charset="0"/>
              </a:defRPr>
            </a:lvl1pPr>
            <a:lvl2pPr marL="177800" indent="-177800">
              <a:buFont typeface="Wingdings" pitchFamily="2" charset="2"/>
              <a:buChar char="§"/>
              <a:defRPr sz="2200" baseline="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80613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folie_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8352000" cy="3139200"/>
          </a:xfrm>
        </p:spPr>
        <p:txBody>
          <a:bodyPr/>
          <a:lstStyle>
            <a:lvl1pPr marL="0" indent="0">
              <a:buFont typeface="Lucida Grande"/>
              <a:buNone/>
              <a:defRPr b="1" i="0">
                <a:latin typeface="Trade Gothic LT Com Cn" pitchFamily="2" charset="0"/>
              </a:defRPr>
            </a:lvl1pPr>
            <a:lvl2pPr marL="177800" indent="-177800">
              <a:buFont typeface="Wingdings" pitchFamily="2" charset="2"/>
              <a:buChar char="§"/>
              <a:defRPr sz="2200" baseline="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08012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5234400" cy="3351600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040082" y="1059772"/>
            <a:ext cx="2868613" cy="3351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28070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mit Bild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5234400" cy="3351600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040082" y="1059772"/>
            <a:ext cx="2868613" cy="3351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75260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alken (hell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3899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hellgr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1634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hellgrau)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60321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alken (dunkel 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0" y="3805200"/>
            <a:ext cx="9144000" cy="594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70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folie_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8352000" cy="3351600"/>
          </a:xfrm>
        </p:spPr>
        <p:txBody>
          <a:bodyPr/>
          <a:lstStyle>
            <a:lvl1pPr marL="0" indent="0">
              <a:buFont typeface="Lucida Grande"/>
              <a:buNone/>
              <a:defRPr b="1" i="0">
                <a:latin typeface="Trade Gothic LT Com Cn" pitchFamily="2" charset="0"/>
              </a:defRPr>
            </a:lvl1pPr>
            <a:lvl2pPr marL="177800" indent="-177800">
              <a:buFont typeface="Wingdings" pitchFamily="2" charset="2"/>
              <a:buChar char="§"/>
              <a:defRPr sz="2200" baseline="0">
                <a:latin typeface="Trade Gothic LT Com Cn" pitchFamily="2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68345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dunkelgrau)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0" y="3805200"/>
            <a:ext cx="9144000" cy="594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9569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5234400" cy="3351600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040082" y="1059772"/>
            <a:ext cx="2868613" cy="3351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4071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mit Bild_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92015" y="1058400"/>
            <a:ext cx="5234400" cy="3351600"/>
          </a:xfrm>
          <a:prstGeom prst="rect">
            <a:avLst/>
          </a:prstGeom>
        </p:spPr>
        <p:txBody>
          <a:bodyPr/>
          <a:lstStyle>
            <a:lvl2pPr>
              <a:defRPr sz="22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040082" y="1059772"/>
            <a:ext cx="2868613" cy="3351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414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Balken (hell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713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hellgr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8674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hellgrau) Ic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0" y="3806457"/>
            <a:ext cx="9144000" cy="59400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79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it Balken (dunkel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736601"/>
            <a:ext cx="9144000" cy="3886201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0" y="3805200"/>
            <a:ext cx="9144000" cy="594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 lIns="324000" rIns="324000" anchor="ctr" anchorCtr="0">
            <a:normAutofit/>
          </a:bodyPr>
          <a:lstStyle>
            <a:lvl1pPr>
              <a:defRPr sz="2200" b="0" i="0">
                <a:solidFill>
                  <a:schemeClr val="tx1"/>
                </a:solidFill>
                <a:latin typeface="Trade Gothic LT Com Cn"/>
                <a:cs typeface="Trade Gothic LT Com Cn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>
              <a:defRPr sz="1400" b="0">
                <a:solidFill>
                  <a:schemeClr val="tx1"/>
                </a:solidFill>
                <a:latin typeface="Trade Gothic LT Com Cn" panose="02000506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1779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492015" y="1058400"/>
            <a:ext cx="8352000" cy="3139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i="0" kern="1200">
                <a:solidFill>
                  <a:schemeClr val="tx1"/>
                </a:solidFill>
                <a:latin typeface="Trade Gothic LT Com Cn" panose="02000506000000000000" pitchFamily="2" charset="0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040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6" r:id="rId3"/>
    <p:sldLayoutId id="2147483653" r:id="rId4"/>
    <p:sldLayoutId id="2147483667" r:id="rId5"/>
    <p:sldLayoutId id="2147483651" r:id="rId6"/>
    <p:sldLayoutId id="2147483679" r:id="rId7"/>
    <p:sldLayoutId id="2147483668" r:id="rId8"/>
    <p:sldLayoutId id="2147483673" r:id="rId9"/>
    <p:sldLayoutId id="2147483674" r:id="rId10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2400" b="1" i="0" kern="1200">
          <a:solidFill>
            <a:schemeClr val="bg1"/>
          </a:solidFill>
          <a:latin typeface="Trade Gothic LT Com Cn" pitchFamily="2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600" b="1" i="0" kern="1200">
          <a:solidFill>
            <a:schemeClr val="tx1"/>
          </a:solidFill>
          <a:latin typeface="Trade Gothic LT Com Cn" pitchFamily="2" charset="0"/>
          <a:ea typeface="+mn-ea"/>
          <a:cs typeface="+mn-cs"/>
        </a:defRPr>
      </a:lvl1pPr>
      <a:lvl2pPr marL="176400" indent="-176400" algn="l" defTabSz="457200" rtl="0" eaLnBrk="1" latinLnBrk="0" hangingPunct="1">
        <a:spcBef>
          <a:spcPts val="1000"/>
        </a:spcBef>
        <a:buClr>
          <a:srgbClr val="81010B"/>
        </a:buClr>
        <a:buFont typeface="Wingdings" pitchFamily="2" charset="2"/>
        <a:buChar char="§"/>
        <a:defRPr sz="2200" b="0" i="0" kern="1200">
          <a:solidFill>
            <a:schemeClr val="tx1"/>
          </a:solidFill>
          <a:latin typeface="Trade Gothic LT Com Cn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492015" y="1058400"/>
            <a:ext cx="8352000" cy="33516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i="0" kern="1200">
                <a:solidFill>
                  <a:schemeClr val="tx1"/>
                </a:solidFill>
                <a:latin typeface="Trade Gothic LT Com Cn" panose="02000506000000000000" pitchFamily="2" charset="0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91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9" r:id="rId3"/>
    <p:sldLayoutId id="2147483659" r:id="rId4"/>
    <p:sldLayoutId id="2147483670" r:id="rId5"/>
    <p:sldLayoutId id="2147483657" r:id="rId6"/>
    <p:sldLayoutId id="2147483680" r:id="rId7"/>
    <p:sldLayoutId id="2147483671" r:id="rId8"/>
    <p:sldLayoutId id="2147483658" r:id="rId9"/>
    <p:sldLayoutId id="2147483672" r:id="rId10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2400" b="1" i="0" kern="1200">
          <a:solidFill>
            <a:schemeClr val="bg1"/>
          </a:solidFill>
          <a:latin typeface="Trade Gothic LT Com Cn" pitchFamily="2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600" b="1" i="0" kern="1200">
          <a:solidFill>
            <a:schemeClr val="tx1"/>
          </a:solidFill>
          <a:latin typeface="Trade Gothic LT Com Cn" pitchFamily="2" charset="0"/>
          <a:ea typeface="+mn-ea"/>
          <a:cs typeface="+mn-cs"/>
        </a:defRPr>
      </a:lvl1pPr>
      <a:lvl2pPr marL="176400" indent="-176400" algn="l" defTabSz="457200" rtl="0" eaLnBrk="1" latinLnBrk="0" hangingPunct="1">
        <a:spcBef>
          <a:spcPts val="1000"/>
        </a:spcBef>
        <a:buClr>
          <a:srgbClr val="05398C"/>
        </a:buClr>
        <a:buFont typeface="Wingdings" pitchFamily="2" charset="2"/>
        <a:buChar char="§"/>
        <a:defRPr sz="2200" b="0" i="0" kern="1200">
          <a:solidFill>
            <a:schemeClr val="tx1"/>
          </a:solidFill>
          <a:latin typeface="Trade Gothic LT Com Cn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/>
          <p:cNvSpPr>
            <a:spLocks noGrp="1"/>
          </p:cNvSpPr>
          <p:nvPr>
            <p:ph type="body" idx="1"/>
          </p:nvPr>
        </p:nvSpPr>
        <p:spPr>
          <a:xfrm>
            <a:off x="492015" y="1058400"/>
            <a:ext cx="8352000" cy="33516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055668" y="201150"/>
            <a:ext cx="6788347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i="0" kern="1200">
                <a:solidFill>
                  <a:schemeClr val="tx1"/>
                </a:solidFill>
                <a:latin typeface="Trade Gothic LT Com Cn" panose="02000506000000000000" pitchFamily="2" charset="0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8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5" r:id="rId4"/>
    <p:sldLayoutId id="2147483678" r:id="rId5"/>
    <p:sldLayoutId id="2147483663" r:id="rId6"/>
    <p:sldLayoutId id="2147483681" r:id="rId7"/>
    <p:sldLayoutId id="2147483676" r:id="rId8"/>
    <p:sldLayoutId id="2147483664" r:id="rId9"/>
    <p:sldLayoutId id="2147483677" r:id="rId10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2400" b="1" i="0" kern="1200">
          <a:solidFill>
            <a:schemeClr val="bg1"/>
          </a:solidFill>
          <a:latin typeface="Trade Gothic LT Com Cn" pitchFamily="2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CA890D"/>
        </a:buClr>
        <a:buFont typeface="Lucida Grande"/>
        <a:buNone/>
        <a:defRPr sz="3600" b="1" i="0" kern="1200">
          <a:solidFill>
            <a:schemeClr val="tx1"/>
          </a:solidFill>
          <a:latin typeface="Trade Gothic LT Com Cn" pitchFamily="2" charset="0"/>
          <a:ea typeface="+mn-ea"/>
          <a:cs typeface="+mn-cs"/>
        </a:defRPr>
      </a:lvl1pPr>
      <a:lvl2pPr marL="176400" indent="-176400" algn="l" defTabSz="457200" rtl="0" eaLnBrk="1" latinLnBrk="0" hangingPunct="1">
        <a:spcBef>
          <a:spcPts val="1000"/>
        </a:spcBef>
        <a:buClr>
          <a:srgbClr val="CA890D"/>
        </a:buClr>
        <a:buFont typeface="Wingdings" pitchFamily="2" charset="2"/>
        <a:buChar char="§"/>
        <a:defRPr sz="2200" b="0" i="0" kern="1200">
          <a:solidFill>
            <a:schemeClr val="tx1"/>
          </a:solidFill>
          <a:latin typeface="Trade Gothic LT Com Cn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1.mp4"/><Relationship Id="rId7" Type="http://schemas.openxmlformats.org/officeDocument/2006/relationships/image" Target="../media/image57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4" y="0"/>
            <a:ext cx="9143429" cy="5143500"/>
          </a:xfrm>
          <a:prstGeom prst="rect">
            <a:avLst/>
          </a:prstGeom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ade Gothic LT Com Cn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00" b="0" dirty="0">
                <a:solidFill>
                  <a:schemeClr val="tx1"/>
                </a:solidFill>
              </a:rPr>
              <a:t>Welcome to ISD Group </a:t>
            </a:r>
            <a:endParaRPr lang="de-DE" sz="1800" b="0" dirty="0">
              <a:solidFill>
                <a:schemeClr val="tx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0DC347-0116-4713-BEEC-C13A6B3206BE}"/>
              </a:ext>
            </a:extLst>
          </p:cNvPr>
          <p:cNvSpPr txBox="1"/>
          <p:nvPr/>
        </p:nvSpPr>
        <p:spPr>
          <a:xfrm>
            <a:off x="390093" y="3550804"/>
            <a:ext cx="2918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Trade Gothic LT Com Cn" panose="02000506000000000000" pitchFamily="2" charset="0"/>
              </a:rPr>
              <a:t>ACM – </a:t>
            </a:r>
            <a:r>
              <a:rPr lang="nl-NL" dirty="0" err="1">
                <a:solidFill>
                  <a:schemeClr val="bg1"/>
                </a:solidFill>
                <a:latin typeface="Trade Gothic LT Com Cn" panose="02000506000000000000" pitchFamily="2" charset="0"/>
              </a:rPr>
              <a:t>Milling</a:t>
            </a:r>
            <a:r>
              <a:rPr lang="nl-NL" dirty="0">
                <a:solidFill>
                  <a:schemeClr val="bg1"/>
                </a:solidFill>
                <a:latin typeface="Trade Gothic LT Com Cn" panose="02000506000000000000" pitchFamily="2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Trade Gothic LT Com Cn" panose="02000506000000000000" pitchFamily="2" charset="0"/>
              </a:rPr>
              <a:t>edge</a:t>
            </a:r>
            <a:r>
              <a:rPr lang="nl-NL" dirty="0">
                <a:solidFill>
                  <a:schemeClr val="bg1"/>
                </a:solidFill>
                <a:latin typeface="Trade Gothic LT Com Cn" panose="02000506000000000000" pitchFamily="2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Trade Gothic LT Com Cn" panose="02000506000000000000" pitchFamily="2" charset="0"/>
              </a:rPr>
              <a:t>grooves</a:t>
            </a:r>
            <a:r>
              <a:rPr lang="nl-NL" dirty="0">
                <a:solidFill>
                  <a:schemeClr val="bg1"/>
                </a:solidFill>
                <a:latin typeface="Trade Gothic LT Com Cn" panose="02000506000000000000" pitchFamily="2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Trade Gothic LT Com Cn" panose="02000506000000000000" pitchFamily="2" charset="0"/>
              </a:rPr>
              <a:t>and</a:t>
            </a:r>
            <a:r>
              <a:rPr lang="nl-NL" dirty="0">
                <a:solidFill>
                  <a:schemeClr val="bg1"/>
                </a:solidFill>
                <a:latin typeface="Trade Gothic LT Com Cn" panose="02000506000000000000" pitchFamily="2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Trade Gothic LT Com Cn" panose="02000506000000000000" pitchFamily="2" charset="0"/>
              </a:rPr>
              <a:t>sheetmetal</a:t>
            </a:r>
            <a:r>
              <a:rPr lang="nl-NL" dirty="0">
                <a:solidFill>
                  <a:schemeClr val="bg1"/>
                </a:solidFill>
                <a:latin typeface="Trade Gothic LT Com Cn" panose="02000506000000000000" pitchFamily="2" charset="0"/>
              </a:rPr>
              <a:t> in HiCAD</a:t>
            </a:r>
          </a:p>
        </p:txBody>
      </p:sp>
    </p:spTree>
    <p:extLst>
      <p:ext uri="{BB962C8B-B14F-4D97-AF65-F5344CB8AC3E}">
        <p14:creationId xmlns:p14="http://schemas.microsoft.com/office/powerpoint/2010/main" val="20111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"/>
    </mc:Choice>
    <mc:Fallback xmlns="">
      <p:transition spd="slow" advTm="13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C50A65-DC2C-5684-817F-F42ACA45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D3ED7FE-99C1-A735-1255-A3FAA1CD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sketch</a:t>
            </a:r>
            <a:r>
              <a:rPr lang="de-DE" dirty="0"/>
              <a:t>/ </a:t>
            </a:r>
            <a:r>
              <a:rPr lang="de-DE" dirty="0" err="1"/>
              <a:t>sheet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solid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DEE88-B2CF-3D41-C8B2-6215780D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99" y="1210076"/>
            <a:ext cx="4906281" cy="2464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24E05-B600-9A51-33F7-13A85816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673" y="1210076"/>
            <a:ext cx="5277731" cy="25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71702-D78F-3568-DF4B-4BD971D19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4D5C796-EB23-EB0F-3AD6-6C03E54D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Z - </a:t>
            </a:r>
            <a:r>
              <a:rPr lang="de-DE" dirty="0" err="1"/>
              <a:t>fold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0B030-4E74-B9A7-530B-263C8987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866388"/>
            <a:ext cx="6506633" cy="3500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80F86-11C3-4111-DF7D-832CBE23E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165" y="2332566"/>
            <a:ext cx="2538649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00BF-CCAE-D718-008C-FCD88A18E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11DC677-C76B-17FD-FD12-4F36E12D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inserting</a:t>
            </a:r>
            <a:r>
              <a:rPr lang="de-DE" dirty="0"/>
              <a:t> </a:t>
            </a:r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grooves</a:t>
            </a:r>
            <a:r>
              <a:rPr lang="de-DE" dirty="0"/>
              <a:t> in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shapes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08D30-4927-D99C-50B7-D412A7A7D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95" y="1181665"/>
            <a:ext cx="4450741" cy="3132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1F201-8408-92AC-8130-1A9B89911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88" y="1537265"/>
            <a:ext cx="2946628" cy="2260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17A05-01BB-726D-04C8-DF7AE8140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267" y="745632"/>
            <a:ext cx="3285719" cy="43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F7C04-7C4F-C1CC-EF1D-84E3A4821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453ECB4-ADAA-267C-9CFD-D1DFDEC9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from</a:t>
            </a:r>
            <a:r>
              <a:rPr lang="de-DE" dirty="0"/>
              <a:t> 2D </a:t>
            </a:r>
            <a:r>
              <a:rPr lang="de-DE" dirty="0" err="1"/>
              <a:t>to</a:t>
            </a:r>
            <a:r>
              <a:rPr lang="de-DE" dirty="0"/>
              <a:t> 3D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D83806-23B5-15BD-D6BD-0A7C6E23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6" y="986913"/>
            <a:ext cx="4934639" cy="333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867CEF-7EE9-8D64-5913-9D0D7CE2B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719" y="1994586"/>
            <a:ext cx="3098272" cy="1654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EE793-D633-E458-3081-94B64BE00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867" y="919879"/>
            <a:ext cx="3263976" cy="290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984F3-1ABB-0440-07B0-A0DAA2D5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1EF931C5-F06B-FD39-E208-B1D177923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7503" y="2288637"/>
            <a:ext cx="1948994" cy="560551"/>
          </a:xfrm>
        </p:spPr>
        <p:txBody>
          <a:bodyPr/>
          <a:lstStyle/>
          <a:p>
            <a:r>
              <a:rPr lang="de-DE" dirty="0"/>
              <a:t>BIM/ IFC</a:t>
            </a:r>
          </a:p>
        </p:txBody>
      </p:sp>
    </p:spTree>
    <p:extLst>
      <p:ext uri="{BB962C8B-B14F-4D97-AF65-F5344CB8AC3E}">
        <p14:creationId xmlns:p14="http://schemas.microsoft.com/office/powerpoint/2010/main" val="1082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"/>
    </mc:Choice>
    <mc:Fallback xmlns="">
      <p:transition spd="slow" advTm="547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8"/>
          <p:cNvSpPr txBox="1">
            <a:spLocks/>
          </p:cNvSpPr>
          <p:nvPr/>
        </p:nvSpPr>
        <p:spPr>
          <a:xfrm>
            <a:off x="2055668" y="201150"/>
            <a:ext cx="6788347" cy="3951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i="0" kern="1200">
                <a:solidFill>
                  <a:schemeClr val="tx1"/>
                </a:solidFill>
                <a:latin typeface="Trade Gothic LT Com Cn" panose="02000506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cs typeface="Trade Gothic LT Com Cn"/>
              </a:rPr>
              <a:t>BIM/ IFC</a:t>
            </a:r>
            <a:endParaRPr lang="de-DE" dirty="0"/>
          </a:p>
        </p:txBody>
      </p:sp>
      <p:sp>
        <p:nvSpPr>
          <p:cNvPr id="7" name="Inhaltsplatzhalter 3"/>
          <p:cNvSpPr txBox="1">
            <a:spLocks/>
          </p:cNvSpPr>
          <p:nvPr/>
        </p:nvSpPr>
        <p:spPr>
          <a:xfrm>
            <a:off x="370140" y="1561736"/>
            <a:ext cx="1788815" cy="3147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50000"/>
              <a:buFont typeface="Lucida Grande"/>
              <a:buNone/>
              <a:defRPr sz="3600" b="1" i="0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1pPr>
            <a:lvl2pPr marL="177800" indent="-177800" algn="l" defTabSz="457200" rtl="0" eaLnBrk="1" latinLnBrk="0" hangingPunct="1">
              <a:spcBef>
                <a:spcPts val="1000"/>
              </a:spcBef>
              <a:buClr>
                <a:srgbClr val="073C8C"/>
              </a:buClr>
              <a:buSzPct val="100000"/>
              <a:buFont typeface="Wingdings" pitchFamily="2" charset="2"/>
              <a:buChar char="§"/>
              <a:defRPr sz="2200" b="1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None/>
            </a:pPr>
            <a:endParaRPr lang="nl-NL" sz="1800" b="0" dirty="0"/>
          </a:p>
          <a:p>
            <a:pPr marL="0" lvl="1" indent="0">
              <a:lnSpc>
                <a:spcPct val="110000"/>
              </a:lnSpc>
              <a:buFont typeface="Wingdings" pitchFamily="2" charset="2"/>
              <a:buNone/>
            </a:pPr>
            <a:endParaRPr lang="nl-NL" dirty="0"/>
          </a:p>
        </p:txBody>
      </p:sp>
      <p:sp>
        <p:nvSpPr>
          <p:cNvPr id="8" name="Inhaltsplatzhalter 3"/>
          <p:cNvSpPr txBox="1">
            <a:spLocks/>
          </p:cNvSpPr>
          <p:nvPr/>
        </p:nvSpPr>
        <p:spPr>
          <a:xfrm>
            <a:off x="4646799" y="3809185"/>
            <a:ext cx="1788815" cy="596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50000"/>
              <a:buFont typeface="Lucida Grande"/>
              <a:buNone/>
              <a:defRPr sz="3600" b="1" i="0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1pPr>
            <a:lvl2pPr marL="177800" indent="-177800" algn="l" defTabSz="457200" rtl="0" eaLnBrk="1" latinLnBrk="0" hangingPunct="1">
              <a:spcBef>
                <a:spcPts val="1000"/>
              </a:spcBef>
              <a:buClr>
                <a:srgbClr val="073C8C"/>
              </a:buClr>
              <a:buSzPct val="100000"/>
              <a:buFont typeface="Wingdings" pitchFamily="2" charset="2"/>
              <a:buChar char="§"/>
              <a:defRPr sz="2200" b="1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Font typeface="Wingdings" pitchFamily="2" charset="2"/>
              <a:buNone/>
            </a:pPr>
            <a:endParaRPr lang="nl-NL" dirty="0"/>
          </a:p>
        </p:txBody>
      </p:sp>
      <p:sp>
        <p:nvSpPr>
          <p:cNvPr id="9" name="Tekstvak 49"/>
          <p:cNvSpPr txBox="1"/>
          <p:nvPr/>
        </p:nvSpPr>
        <p:spPr>
          <a:xfrm>
            <a:off x="844347" y="1327762"/>
            <a:ext cx="110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contractor</a:t>
            </a:r>
          </a:p>
        </p:txBody>
      </p:sp>
      <p:sp>
        <p:nvSpPr>
          <p:cNvPr id="10" name="Tekstvak 50"/>
          <p:cNvSpPr txBox="1"/>
          <p:nvPr/>
        </p:nvSpPr>
        <p:spPr>
          <a:xfrm rot="16200000">
            <a:off x="365852" y="1912220"/>
            <a:ext cx="779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kstvak 51"/>
          <p:cNvSpPr txBox="1"/>
          <p:nvPr/>
        </p:nvSpPr>
        <p:spPr>
          <a:xfrm>
            <a:off x="847715" y="1593863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architects</a:t>
            </a:r>
            <a:endParaRPr lang="nl-NL" sz="20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kstvak 52"/>
          <p:cNvSpPr txBox="1"/>
          <p:nvPr/>
        </p:nvSpPr>
        <p:spPr>
          <a:xfrm rot="16200000">
            <a:off x="2122264" y="1815397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builder</a:t>
            </a:r>
          </a:p>
        </p:txBody>
      </p:sp>
      <p:sp>
        <p:nvSpPr>
          <p:cNvPr id="14" name="Tekstvak 53"/>
          <p:cNvSpPr txBox="1"/>
          <p:nvPr/>
        </p:nvSpPr>
        <p:spPr>
          <a:xfrm>
            <a:off x="1388728" y="1953896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</a:p>
        </p:txBody>
      </p:sp>
      <p:sp>
        <p:nvSpPr>
          <p:cNvPr id="15" name="Tekstvak 54"/>
          <p:cNvSpPr txBox="1"/>
          <p:nvPr/>
        </p:nvSpPr>
        <p:spPr>
          <a:xfrm>
            <a:off x="974834" y="2294511"/>
            <a:ext cx="1302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manager</a:t>
            </a:r>
          </a:p>
        </p:txBody>
      </p:sp>
      <p:grpSp>
        <p:nvGrpSpPr>
          <p:cNvPr id="19" name="Groep 59"/>
          <p:cNvGrpSpPr/>
          <p:nvPr/>
        </p:nvGrpSpPr>
        <p:grpSpPr>
          <a:xfrm>
            <a:off x="3387654" y="1108189"/>
            <a:ext cx="1998206" cy="1582700"/>
            <a:chOff x="3483659" y="1624664"/>
            <a:chExt cx="1998207" cy="1582700"/>
          </a:xfrm>
        </p:grpSpPr>
        <p:sp>
          <p:nvSpPr>
            <p:cNvPr id="20" name="Tekstvak 60"/>
            <p:cNvSpPr txBox="1"/>
            <p:nvPr/>
          </p:nvSpPr>
          <p:spPr>
            <a:xfrm>
              <a:off x="3629940" y="2213251"/>
              <a:ext cx="1584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dirty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 manager</a:t>
              </a:r>
            </a:p>
          </p:txBody>
        </p:sp>
        <p:sp>
          <p:nvSpPr>
            <p:cNvPr id="21" name="Tekstvak 61"/>
            <p:cNvSpPr txBox="1"/>
            <p:nvPr/>
          </p:nvSpPr>
          <p:spPr>
            <a:xfrm>
              <a:off x="4115403" y="2022297"/>
              <a:ext cx="9236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200" b="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IFC Viewer</a:t>
              </a:r>
            </a:p>
          </p:txBody>
        </p:sp>
        <p:sp>
          <p:nvSpPr>
            <p:cNvPr id="22" name="Tekstvak 62"/>
            <p:cNvSpPr txBox="1"/>
            <p:nvPr/>
          </p:nvSpPr>
          <p:spPr>
            <a:xfrm>
              <a:off x="3600807" y="2945754"/>
              <a:ext cx="1787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200" b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100" dirty="0"/>
                <a:t>clash collision detectie</a:t>
              </a:r>
            </a:p>
          </p:txBody>
        </p:sp>
        <p:sp>
          <p:nvSpPr>
            <p:cNvPr id="23" name="Tekstvak 63"/>
            <p:cNvSpPr txBox="1"/>
            <p:nvPr/>
          </p:nvSpPr>
          <p:spPr>
            <a:xfrm rot="16200000">
              <a:off x="3209626" y="2331872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200" b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merging</a:t>
              </a:r>
              <a:endParaRPr lang="nl-NL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Tekstvak 64"/>
            <p:cNvSpPr txBox="1"/>
            <p:nvPr/>
          </p:nvSpPr>
          <p:spPr>
            <a:xfrm>
              <a:off x="3663752" y="2516822"/>
              <a:ext cx="7906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200" b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workflow</a:t>
              </a:r>
            </a:p>
          </p:txBody>
        </p:sp>
        <p:sp>
          <p:nvSpPr>
            <p:cNvPr id="25" name="Tekstvak 65"/>
            <p:cNvSpPr txBox="1"/>
            <p:nvPr/>
          </p:nvSpPr>
          <p:spPr>
            <a:xfrm>
              <a:off x="3690797" y="1849684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000" dirty="0" err="1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revisions</a:t>
              </a:r>
              <a:endParaRPr lang="nl-NL" sz="10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Tekstvak 66"/>
            <p:cNvSpPr txBox="1"/>
            <p:nvPr/>
          </p:nvSpPr>
          <p:spPr>
            <a:xfrm>
              <a:off x="4298876" y="2516822"/>
              <a:ext cx="10326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2000" b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000" dirty="0"/>
                <a:t>management</a:t>
              </a:r>
            </a:p>
          </p:txBody>
        </p:sp>
        <p:sp>
          <p:nvSpPr>
            <p:cNvPr id="27" name="Tekstvak 67"/>
            <p:cNvSpPr txBox="1"/>
            <p:nvPr/>
          </p:nvSpPr>
          <p:spPr>
            <a:xfrm>
              <a:off x="4188977" y="2728200"/>
              <a:ext cx="8082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000" b="1">
                  <a:solidFill>
                    <a:schemeClr val="tx2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050" b="0" dirty="0" err="1"/>
                <a:t>coordinate</a:t>
              </a:r>
              <a:endParaRPr lang="nl-NL" b="0" dirty="0"/>
            </a:p>
          </p:txBody>
        </p:sp>
        <p:sp>
          <p:nvSpPr>
            <p:cNvPr id="28" name="Tekstvak 68"/>
            <p:cNvSpPr txBox="1"/>
            <p:nvPr/>
          </p:nvSpPr>
          <p:spPr>
            <a:xfrm>
              <a:off x="4558714" y="1770170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00" b="1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analyze</a:t>
              </a:r>
              <a:r>
                <a:rPr lang="nl-NL" dirty="0"/>
                <a:t> </a:t>
              </a:r>
            </a:p>
          </p:txBody>
        </p:sp>
        <p:sp>
          <p:nvSpPr>
            <p:cNvPr id="29" name="Tekstvak 69"/>
            <p:cNvSpPr txBox="1"/>
            <p:nvPr/>
          </p:nvSpPr>
          <p:spPr>
            <a:xfrm rot="16200000">
              <a:off x="4966821" y="2468635"/>
              <a:ext cx="753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visualize</a:t>
              </a:r>
              <a:endParaRPr lang="nl-NL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kstvak 70"/>
            <p:cNvSpPr txBox="1"/>
            <p:nvPr/>
          </p:nvSpPr>
          <p:spPr>
            <a:xfrm>
              <a:off x="4553453" y="1671510"/>
              <a:ext cx="7441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00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planning</a:t>
              </a:r>
            </a:p>
          </p:txBody>
        </p:sp>
        <p:sp>
          <p:nvSpPr>
            <p:cNvPr id="31" name="Tekstvak 71"/>
            <p:cNvSpPr txBox="1"/>
            <p:nvPr/>
          </p:nvSpPr>
          <p:spPr>
            <a:xfrm>
              <a:off x="3483659" y="1624664"/>
              <a:ext cx="705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00" dirty="0">
                  <a:solidFill>
                    <a:schemeClr val="tx2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flow</a:t>
              </a:r>
            </a:p>
          </p:txBody>
        </p:sp>
      </p:grpSp>
      <p:grpSp>
        <p:nvGrpSpPr>
          <p:cNvPr id="32" name="Groep 72"/>
          <p:cNvGrpSpPr/>
          <p:nvPr/>
        </p:nvGrpSpPr>
        <p:grpSpPr>
          <a:xfrm>
            <a:off x="3505022" y="3018362"/>
            <a:ext cx="1839179" cy="1235287"/>
            <a:chOff x="3327817" y="3007126"/>
            <a:chExt cx="1839179" cy="1235287"/>
          </a:xfrm>
        </p:grpSpPr>
        <p:pic>
          <p:nvPicPr>
            <p:cNvPr id="33" name="Picture 14" descr="Afbeeldingsresultaat voor solibri model view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072" y="3007126"/>
              <a:ext cx="819229" cy="44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Afbeeldingsresultaat voor bimvisi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784" y="3072458"/>
              <a:ext cx="696212" cy="480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0" descr="Afbeeldingsresultaat voor fzk view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7817" y="3560747"/>
              <a:ext cx="781883" cy="413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2" descr="Afbeeldingsresultaat voor simplebi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315" y="3706959"/>
              <a:ext cx="535454" cy="535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ep 77"/>
          <p:cNvGrpSpPr/>
          <p:nvPr/>
        </p:nvGrpSpPr>
        <p:grpSpPr>
          <a:xfrm>
            <a:off x="6099385" y="1123331"/>
            <a:ext cx="2771407" cy="1640196"/>
            <a:chOff x="6195386" y="1732830"/>
            <a:chExt cx="2771407" cy="1640196"/>
          </a:xfrm>
        </p:grpSpPr>
        <p:sp>
          <p:nvSpPr>
            <p:cNvPr id="38" name="Tekstvak 78"/>
            <p:cNvSpPr txBox="1"/>
            <p:nvPr/>
          </p:nvSpPr>
          <p:spPr>
            <a:xfrm>
              <a:off x="6548229" y="2145657"/>
              <a:ext cx="1580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err="1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production</a:t>
              </a:r>
              <a:endParaRPr lang="nl-NL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Tekstvak 79"/>
            <p:cNvSpPr txBox="1"/>
            <p:nvPr/>
          </p:nvSpPr>
          <p:spPr>
            <a:xfrm rot="16200000">
              <a:off x="5543445" y="2444085"/>
              <a:ext cx="15808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>
                  <a:solidFill>
                    <a:schemeClr val="tx2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assembly</a:t>
              </a:r>
              <a:r>
                <a:rPr lang="nl-NL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nl-NL" sz="1200" b="1" dirty="0" err="1">
                  <a:solidFill>
                    <a:schemeClr val="tx2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drawing</a:t>
              </a:r>
              <a:endParaRPr lang="nl-NL" sz="1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kstvak 80"/>
            <p:cNvSpPr txBox="1"/>
            <p:nvPr/>
          </p:nvSpPr>
          <p:spPr>
            <a:xfrm rot="16200000">
              <a:off x="7611904" y="2295753"/>
              <a:ext cx="896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b="1" dirty="0" err="1">
                  <a:solidFill>
                    <a:schemeClr val="tx2">
                      <a:lumMod val="20000"/>
                      <a:lumOff val="8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punching</a:t>
              </a:r>
              <a:endParaRPr lang="nl-NL" sz="1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Tekstvak 81"/>
            <p:cNvSpPr txBox="1"/>
            <p:nvPr/>
          </p:nvSpPr>
          <p:spPr>
            <a:xfrm>
              <a:off x="6778065" y="1941062"/>
              <a:ext cx="1228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lasercutting</a:t>
              </a:r>
              <a:endParaRPr lang="nl-NL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Tekstvak 82"/>
            <p:cNvSpPr txBox="1"/>
            <p:nvPr/>
          </p:nvSpPr>
          <p:spPr>
            <a:xfrm>
              <a:off x="6484219" y="2700159"/>
              <a:ext cx="10070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100" b="1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press</a:t>
              </a:r>
              <a:r>
                <a:rPr lang="nl-NL" sz="11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break</a:t>
              </a:r>
            </a:p>
          </p:txBody>
        </p:sp>
        <p:sp>
          <p:nvSpPr>
            <p:cNvPr id="43" name="Tekstvak 83"/>
            <p:cNvSpPr txBox="1"/>
            <p:nvPr/>
          </p:nvSpPr>
          <p:spPr>
            <a:xfrm>
              <a:off x="6707387" y="2855158"/>
              <a:ext cx="1702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200" dirty="0" err="1"/>
                <a:t>production</a:t>
              </a:r>
              <a:r>
                <a:rPr lang="nl-NL" sz="1200" dirty="0"/>
                <a:t> </a:t>
              </a:r>
              <a:r>
                <a:rPr lang="nl-NL" sz="1200" dirty="0" err="1"/>
                <a:t>drawing</a:t>
              </a:r>
              <a:endParaRPr lang="nl-NL" sz="1200" dirty="0"/>
            </a:p>
          </p:txBody>
        </p:sp>
        <p:sp>
          <p:nvSpPr>
            <p:cNvPr id="44" name="Tekstvak 84"/>
            <p:cNvSpPr txBox="1"/>
            <p:nvPr/>
          </p:nvSpPr>
          <p:spPr>
            <a:xfrm>
              <a:off x="6429745" y="1732830"/>
              <a:ext cx="1375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200" dirty="0"/>
                <a:t>detail </a:t>
              </a:r>
              <a:r>
                <a:rPr lang="nl-NL" sz="1200" dirty="0" err="1"/>
                <a:t>drawings</a:t>
              </a:r>
              <a:endParaRPr lang="nl-NL" sz="1200" dirty="0"/>
            </a:p>
          </p:txBody>
        </p:sp>
        <p:sp>
          <p:nvSpPr>
            <p:cNvPr id="45" name="Tekstvak 85"/>
            <p:cNvSpPr txBox="1"/>
            <p:nvPr/>
          </p:nvSpPr>
          <p:spPr>
            <a:xfrm>
              <a:off x="6441730" y="3095222"/>
              <a:ext cx="1430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200" dirty="0" err="1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sawing</a:t>
              </a:r>
              <a:r>
                <a:rPr lang="nl-NL" sz="120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 machine</a:t>
              </a:r>
            </a:p>
          </p:txBody>
        </p:sp>
        <p:sp>
          <p:nvSpPr>
            <p:cNvPr id="46" name="Tekstvak 86"/>
            <p:cNvSpPr txBox="1"/>
            <p:nvPr/>
          </p:nvSpPr>
          <p:spPr>
            <a:xfrm>
              <a:off x="7742804" y="3089390"/>
              <a:ext cx="12239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>
                <a:defRPr sz="16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nl-NL" sz="1200" b="0" dirty="0" err="1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bill</a:t>
              </a:r>
              <a:r>
                <a:rPr lang="nl-NL" sz="1200" b="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 of </a:t>
              </a:r>
              <a:r>
                <a:rPr lang="nl-NL" sz="1200" b="0" dirty="0" err="1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materials</a:t>
              </a:r>
              <a:endParaRPr lang="nl-NL" sz="1200" b="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7" name="Tekstvak 87"/>
            <p:cNvSpPr txBox="1"/>
            <p:nvPr/>
          </p:nvSpPr>
          <p:spPr>
            <a:xfrm>
              <a:off x="6336821" y="2399590"/>
              <a:ext cx="1720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>
                  <a:solidFill>
                    <a:schemeClr val="accent1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engineering</a:t>
              </a:r>
            </a:p>
          </p:txBody>
        </p:sp>
      </p:grpSp>
      <p:grpSp>
        <p:nvGrpSpPr>
          <p:cNvPr id="48" name="Groep 88"/>
          <p:cNvGrpSpPr/>
          <p:nvPr/>
        </p:nvGrpSpPr>
        <p:grpSpPr>
          <a:xfrm>
            <a:off x="6421227" y="3352370"/>
            <a:ext cx="1780349" cy="707464"/>
            <a:chOff x="6620058" y="3447222"/>
            <a:chExt cx="1780349" cy="707464"/>
          </a:xfrm>
        </p:grpSpPr>
        <p:pic>
          <p:nvPicPr>
            <p:cNvPr id="49" name="Afbeelding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058" y="3447222"/>
              <a:ext cx="991328" cy="360000"/>
            </a:xfrm>
            <a:prstGeom prst="rect">
              <a:avLst/>
            </a:prstGeom>
          </p:spPr>
        </p:pic>
        <p:pic>
          <p:nvPicPr>
            <p:cNvPr id="50" name="Afbeelding 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929" y="3794686"/>
              <a:ext cx="1031478" cy="360000"/>
            </a:xfrm>
            <a:prstGeom prst="rect">
              <a:avLst/>
            </a:prstGeom>
          </p:spPr>
        </p:pic>
      </p:grpSp>
      <p:pic>
        <p:nvPicPr>
          <p:cNvPr id="52" name="Afbeelding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76" y="2838891"/>
            <a:ext cx="1411820" cy="1593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"/>
    </mc:Choice>
    <mc:Fallback xmlns="">
      <p:transition spd="slow" advTm="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8"/>
          <p:cNvSpPr txBox="1">
            <a:spLocks/>
          </p:cNvSpPr>
          <p:nvPr/>
        </p:nvSpPr>
        <p:spPr>
          <a:xfrm>
            <a:off x="2055668" y="201150"/>
            <a:ext cx="6788347" cy="3951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i="0" kern="1200">
                <a:solidFill>
                  <a:schemeClr val="tx1"/>
                </a:solidFill>
                <a:latin typeface="Trade Gothic LT Com Cn" panose="02000506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cs typeface="Trade Gothic LT Com Cn"/>
              </a:rPr>
              <a:t>BIM/ IFC</a:t>
            </a:r>
            <a:endParaRPr lang="de-DE" dirty="0"/>
          </a:p>
        </p:txBody>
      </p:sp>
      <p:sp>
        <p:nvSpPr>
          <p:cNvPr id="53" name="Inhaltsplatzhalter 3"/>
          <p:cNvSpPr txBox="1">
            <a:spLocks/>
          </p:cNvSpPr>
          <p:nvPr/>
        </p:nvSpPr>
        <p:spPr>
          <a:xfrm>
            <a:off x="374213" y="1552953"/>
            <a:ext cx="1788815" cy="3147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50000"/>
              <a:buFont typeface="Lucida Grande"/>
              <a:buNone/>
              <a:defRPr sz="3600" b="1" i="0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1pPr>
            <a:lvl2pPr marL="177800" indent="-177800" algn="l" defTabSz="457200" rtl="0" eaLnBrk="1" latinLnBrk="0" hangingPunct="1">
              <a:spcBef>
                <a:spcPts val="1000"/>
              </a:spcBef>
              <a:buClr>
                <a:srgbClr val="073C8C"/>
              </a:buClr>
              <a:buSzPct val="100000"/>
              <a:buFont typeface="Wingdings" pitchFamily="2" charset="2"/>
              <a:buChar char="§"/>
              <a:defRPr sz="2200" b="1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None/>
            </a:pPr>
            <a:endParaRPr lang="nl-NL" sz="1800" b="0" dirty="0"/>
          </a:p>
          <a:p>
            <a:pPr marL="0" lvl="1" indent="0">
              <a:lnSpc>
                <a:spcPct val="110000"/>
              </a:lnSpc>
              <a:buFont typeface="Wingdings" pitchFamily="2" charset="2"/>
              <a:buNone/>
            </a:pPr>
            <a:endParaRPr lang="nl-NL" dirty="0"/>
          </a:p>
        </p:txBody>
      </p:sp>
      <p:sp>
        <p:nvSpPr>
          <p:cNvPr id="54" name="Inhaltsplatzhalter 3"/>
          <p:cNvSpPr txBox="1">
            <a:spLocks/>
          </p:cNvSpPr>
          <p:nvPr/>
        </p:nvSpPr>
        <p:spPr>
          <a:xfrm>
            <a:off x="4650872" y="3800402"/>
            <a:ext cx="1788815" cy="596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50000"/>
              <a:buFont typeface="Lucida Grande"/>
              <a:buNone/>
              <a:defRPr sz="3600" b="1" i="0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1pPr>
            <a:lvl2pPr marL="177800" indent="-177800" algn="l" defTabSz="457200" rtl="0" eaLnBrk="1" latinLnBrk="0" hangingPunct="1">
              <a:spcBef>
                <a:spcPts val="1000"/>
              </a:spcBef>
              <a:buClr>
                <a:srgbClr val="073C8C"/>
              </a:buClr>
              <a:buSzPct val="100000"/>
              <a:buFont typeface="Wingdings" pitchFamily="2" charset="2"/>
              <a:buChar char="§"/>
              <a:defRPr sz="2200" b="1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Font typeface="Wingdings" pitchFamily="2" charset="2"/>
              <a:buNone/>
            </a:pPr>
            <a:endParaRPr lang="nl-NL" dirty="0"/>
          </a:p>
        </p:txBody>
      </p:sp>
      <p:pic>
        <p:nvPicPr>
          <p:cNvPr id="56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13" y="960203"/>
            <a:ext cx="2376199" cy="1827447"/>
          </a:xfrm>
          <a:prstGeom prst="rect">
            <a:avLst/>
          </a:prstGeom>
        </p:spPr>
      </p:pic>
      <p:pic>
        <p:nvPicPr>
          <p:cNvPr id="57" name="Afbeelding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50" y="960203"/>
            <a:ext cx="2930524" cy="2980117"/>
          </a:xfrm>
          <a:prstGeom prst="rect">
            <a:avLst/>
          </a:prstGeom>
        </p:spPr>
      </p:pic>
      <p:pic>
        <p:nvPicPr>
          <p:cNvPr id="58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050" y="2114550"/>
            <a:ext cx="2615007" cy="18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"/>
    </mc:Choice>
    <mc:Fallback xmlns="">
      <p:transition spd="slow" advTm="181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8"/>
          <p:cNvSpPr txBox="1">
            <a:spLocks/>
          </p:cNvSpPr>
          <p:nvPr/>
        </p:nvSpPr>
        <p:spPr>
          <a:xfrm>
            <a:off x="2055668" y="201150"/>
            <a:ext cx="6788347" cy="3951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1400" b="0" i="0" kern="1200">
                <a:solidFill>
                  <a:schemeClr val="tx1"/>
                </a:solidFill>
                <a:latin typeface="Trade Gothic LT Com Cn" panose="02000506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cs typeface="Trade Gothic LT Com Cn"/>
              </a:rPr>
              <a:t>BIM/ IFC</a:t>
            </a:r>
            <a:endParaRPr lang="de-DE" dirty="0"/>
          </a:p>
        </p:txBody>
      </p:sp>
      <p:pic>
        <p:nvPicPr>
          <p:cNvPr id="9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07" y="1148593"/>
            <a:ext cx="6352873" cy="3248459"/>
          </a:xfrm>
          <a:prstGeom prst="rect">
            <a:avLst/>
          </a:prstGeom>
        </p:spPr>
      </p:pic>
      <p:sp>
        <p:nvSpPr>
          <p:cNvPr id="10" name="Inhaltsplatzhalter 3"/>
          <p:cNvSpPr txBox="1">
            <a:spLocks/>
          </p:cNvSpPr>
          <p:nvPr/>
        </p:nvSpPr>
        <p:spPr>
          <a:xfrm>
            <a:off x="374213" y="1552953"/>
            <a:ext cx="1788815" cy="3147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50000"/>
              <a:buFont typeface="Lucida Grande"/>
              <a:buNone/>
              <a:defRPr sz="3600" b="1" i="0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1pPr>
            <a:lvl2pPr marL="177800" indent="-177800" algn="l" defTabSz="457200" rtl="0" eaLnBrk="1" latinLnBrk="0" hangingPunct="1">
              <a:spcBef>
                <a:spcPts val="1000"/>
              </a:spcBef>
              <a:buClr>
                <a:srgbClr val="073C8C"/>
              </a:buClr>
              <a:buSzPct val="100000"/>
              <a:buFont typeface="Wingdings" pitchFamily="2" charset="2"/>
              <a:buChar char="§"/>
              <a:defRPr sz="2200" b="1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None/>
            </a:pPr>
            <a:endParaRPr lang="nl-NL" sz="1800" b="0" dirty="0"/>
          </a:p>
          <a:p>
            <a:pPr marL="0" lvl="1" indent="0">
              <a:lnSpc>
                <a:spcPct val="110000"/>
              </a:lnSpc>
              <a:buFont typeface="Wingdings" pitchFamily="2" charset="2"/>
              <a:buNone/>
            </a:pPr>
            <a:endParaRPr lang="nl-NL" dirty="0"/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4650872" y="3800402"/>
            <a:ext cx="1788815" cy="596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SzPct val="50000"/>
              <a:buFont typeface="Lucida Grande"/>
              <a:buNone/>
              <a:defRPr sz="3600" b="1" i="0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1pPr>
            <a:lvl2pPr marL="177800" indent="-177800" algn="l" defTabSz="457200" rtl="0" eaLnBrk="1" latinLnBrk="0" hangingPunct="1">
              <a:spcBef>
                <a:spcPts val="1000"/>
              </a:spcBef>
              <a:buClr>
                <a:srgbClr val="073C8C"/>
              </a:buClr>
              <a:buSzPct val="100000"/>
              <a:buFont typeface="Wingdings" pitchFamily="2" charset="2"/>
              <a:buChar char="§"/>
              <a:defRPr sz="2200" b="1" kern="1200" baseline="0">
                <a:solidFill>
                  <a:schemeClr val="tx1"/>
                </a:solidFill>
                <a:latin typeface="Trade Gothic LT Com Cn" pitchFamily="2" charset="0"/>
                <a:ea typeface="+mn-ea"/>
                <a:cs typeface="Trade Gothic LT Com Cn" pitchFamily="2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rade Gothic LT Com Condensed No. 18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Font typeface="Wingdings" pitchFamily="2" charset="2"/>
              <a:buNone/>
            </a:pP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74" y="990600"/>
            <a:ext cx="7788876" cy="3476542"/>
          </a:xfrm>
          <a:prstGeom prst="rect">
            <a:avLst/>
          </a:prstGeom>
        </p:spPr>
      </p:pic>
      <p:pic>
        <p:nvPicPr>
          <p:cNvPr id="14" name="video if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627" y="3471746"/>
            <a:ext cx="1769594" cy="995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7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8"/>
    </mc:Choice>
    <mc:Fallback xmlns="">
      <p:transition spd="slow" advTm="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714903" y="2291474"/>
            <a:ext cx="1901199" cy="560551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"/>
    </mc:Choice>
    <mc:Fallback xmlns="">
      <p:transition spd="slow" advTm="326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Workflow </a:t>
            </a:r>
            <a:r>
              <a:rPr lang="de-DE" dirty="0" err="1"/>
              <a:t>rear-ventilated</a:t>
            </a:r>
            <a:r>
              <a:rPr lang="de-DE" dirty="0"/>
              <a:t> </a:t>
            </a:r>
            <a:r>
              <a:rPr lang="de-DE" dirty="0" err="1"/>
              <a:t>facades</a:t>
            </a:r>
            <a:endParaRPr lang="de-DE" dirty="0"/>
          </a:p>
        </p:txBody>
      </p:sp>
      <p:sp>
        <p:nvSpPr>
          <p:cNvPr id="4" name="Inhaltsplatzhalter 4"/>
          <p:cNvSpPr txBox="1">
            <a:spLocks/>
          </p:cNvSpPr>
          <p:nvPr/>
        </p:nvSpPr>
        <p:spPr>
          <a:xfrm>
            <a:off x="1664914" y="1470212"/>
            <a:ext cx="2207839" cy="239357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600" b="1" i="0" kern="1200">
                <a:solidFill>
                  <a:schemeClr val="tx1"/>
                </a:solidFill>
                <a:latin typeface="Trade Gothic LT Com Cn" pitchFamily="2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buClr>
                <a:srgbClr val="05398C"/>
              </a:buClr>
              <a:buFont typeface="Wingdings" pitchFamily="2" charset="2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Trade Gothic LT Com Cn" pitchFamily="2" charset="0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0" dirty="0"/>
              <a:t>CAD </a:t>
            </a:r>
            <a:r>
              <a:rPr lang="de-DE" sz="1400" b="0" dirty="0" err="1"/>
              <a:t>software</a:t>
            </a:r>
            <a:r>
              <a:rPr lang="de-DE" sz="1400" b="0" dirty="0"/>
              <a:t> </a:t>
            </a:r>
          </a:p>
          <a:p>
            <a:pPr algn="ctr"/>
            <a:r>
              <a:rPr lang="de-DE" sz="1600" dirty="0" err="1"/>
              <a:t>HiCAD</a:t>
            </a:r>
            <a:br>
              <a:rPr lang="de-DE" sz="1600" dirty="0"/>
            </a:br>
            <a:endParaRPr lang="de-DE" sz="1600" b="0" dirty="0"/>
          </a:p>
        </p:txBody>
      </p:sp>
      <p:sp>
        <p:nvSpPr>
          <p:cNvPr id="5" name="Inhaltsplatzhalter 4"/>
          <p:cNvSpPr txBox="1">
            <a:spLocks/>
          </p:cNvSpPr>
          <p:nvPr/>
        </p:nvSpPr>
        <p:spPr>
          <a:xfrm>
            <a:off x="5268726" y="1470212"/>
            <a:ext cx="2207839" cy="2393576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600" b="1" i="0" kern="1200">
                <a:solidFill>
                  <a:schemeClr val="tx1"/>
                </a:solidFill>
                <a:latin typeface="Trade Gothic LT Com Cn" pitchFamily="2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buClr>
                <a:srgbClr val="05398C"/>
              </a:buClr>
              <a:buFont typeface="Wingdings" pitchFamily="2" charset="2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Trade Gothic LT Com Cn" pitchFamily="2" charset="0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0" dirty="0" err="1"/>
              <a:t>Product</a:t>
            </a:r>
            <a:r>
              <a:rPr lang="de-DE" sz="1400" b="0" dirty="0"/>
              <a:t> Data Management</a:t>
            </a:r>
          </a:p>
          <a:p>
            <a:pPr algn="ctr"/>
            <a:r>
              <a:rPr lang="de-DE" sz="1600" dirty="0" err="1"/>
              <a:t>HELiOS</a:t>
            </a:r>
            <a:endParaRPr lang="de-DE" sz="1600" b="0" dirty="0"/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EE7DC5FD-BD6D-4AEE-B2FE-94F3DC9E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426" y="1222272"/>
            <a:ext cx="4382402" cy="2695045"/>
          </a:xfrm>
          <a:prstGeom prst="rect">
            <a:avLst/>
          </a:prstGeom>
        </p:spPr>
      </p:pic>
      <p:pic>
        <p:nvPicPr>
          <p:cNvPr id="7" name="Afbeelding 9">
            <a:extLst>
              <a:ext uri="{FF2B5EF4-FFF2-40B4-BE49-F238E27FC236}">
                <a16:creationId xmlns:a16="http://schemas.microsoft.com/office/drawing/2014/main" id="{1F1CA0D1-B86D-475F-992D-DF38E969A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38" y="1219342"/>
            <a:ext cx="4077788" cy="26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2691380" y="2227677"/>
            <a:ext cx="3761240" cy="560551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Options in </a:t>
            </a:r>
            <a:r>
              <a:rPr lang="de-DE" dirty="0" err="1"/>
              <a:t>sheetmetal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ACM</a:t>
            </a:r>
          </a:p>
        </p:txBody>
      </p:sp>
    </p:spTree>
    <p:extLst>
      <p:ext uri="{BB962C8B-B14F-4D97-AF65-F5344CB8AC3E}">
        <p14:creationId xmlns:p14="http://schemas.microsoft.com/office/powerpoint/2010/main" val="20323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"/>
    </mc:Choice>
    <mc:Fallback xmlns="">
      <p:transition spd="slow" advTm="54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66880-A473-9CD6-4C9F-30038B505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7E93568-378D-2DE7-EC85-51C1D58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processes</a:t>
            </a:r>
            <a:r>
              <a:rPr lang="de-DE" dirty="0"/>
              <a:t> in </a:t>
            </a:r>
            <a:r>
              <a:rPr lang="de-DE" dirty="0" err="1"/>
              <a:t>detail</a:t>
            </a:r>
            <a:r>
              <a:rPr lang="de-DE" dirty="0"/>
              <a:t>: </a:t>
            </a:r>
            <a:r>
              <a:rPr lang="de-DE" dirty="0" err="1"/>
              <a:t>corners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AF72F-817B-BF45-EF1E-66F626DD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26" y="1346232"/>
            <a:ext cx="3965006" cy="2737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68B60F-D514-086A-E07D-88F6DD659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004" y="1299555"/>
            <a:ext cx="3777870" cy="2784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5FAB3B-2003-66FD-4024-1FF192B48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2" y="825868"/>
            <a:ext cx="3874515" cy="3656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FE368D-0365-DFD5-CF93-C4B5399A5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725" y="684240"/>
            <a:ext cx="3965005" cy="35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98DB90-0D84-C019-036E-09113B8F0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6E71AAC-FD64-8AAE-4080-9EE202FB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processes</a:t>
            </a:r>
            <a:r>
              <a:rPr lang="de-DE" dirty="0"/>
              <a:t> in </a:t>
            </a:r>
            <a:r>
              <a:rPr lang="de-DE" dirty="0" err="1"/>
              <a:t>detail</a:t>
            </a:r>
            <a:r>
              <a:rPr lang="de-DE" dirty="0"/>
              <a:t>: </a:t>
            </a:r>
            <a:r>
              <a:rPr lang="de-DE" dirty="0" err="1"/>
              <a:t>corners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50A93-89D8-9925-E33C-64C7A9A79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8" y="910166"/>
            <a:ext cx="3522796" cy="3433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36C86-A1D1-F953-46B5-F13DEA81C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629" y="910166"/>
            <a:ext cx="4527502" cy="3462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47057-54DE-650E-03C3-004A11E50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629" y="947207"/>
            <a:ext cx="5924011" cy="34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B5198-375A-2707-BC95-3CFF5E42D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010A6DC-4D4F-18E8-F5EB-79B88B3E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processes</a:t>
            </a:r>
            <a:r>
              <a:rPr lang="de-DE" dirty="0"/>
              <a:t> in </a:t>
            </a:r>
            <a:r>
              <a:rPr lang="de-DE" dirty="0" err="1"/>
              <a:t>detail</a:t>
            </a:r>
            <a:r>
              <a:rPr lang="de-DE" dirty="0"/>
              <a:t>: </a:t>
            </a:r>
            <a:r>
              <a:rPr lang="de-DE" dirty="0" err="1"/>
              <a:t>corners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4F8EF-C766-94AB-ECAD-A4A6BE8B6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1018650"/>
            <a:ext cx="5061270" cy="2891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60A0A-019E-C996-F30B-D30ED78AF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584" y="1018650"/>
            <a:ext cx="3006714" cy="3136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6BEF4-FDAE-11AD-2487-7AFCAA10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439" y="3272865"/>
            <a:ext cx="1817628" cy="8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1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29C94-40D1-EC87-3040-2CF526F1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215C710-4967-3CC3-326D-28486BED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flange</a:t>
            </a:r>
            <a:r>
              <a:rPr lang="de-DE" dirty="0"/>
              <a:t> angle and </a:t>
            </a:r>
            <a:r>
              <a:rPr lang="de-DE" dirty="0" err="1"/>
              <a:t>settings</a:t>
            </a:r>
            <a:r>
              <a:rPr lang="de-DE" dirty="0"/>
              <a:t> </a:t>
            </a:r>
            <a:r>
              <a:rPr lang="de-DE" dirty="0" err="1"/>
              <a:t>specs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4BFCE-FD99-7F21-E4A7-6A81D268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8650"/>
            <a:ext cx="5061270" cy="289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9732A-02D8-A536-3EED-E7CFCA214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178" y="3272865"/>
            <a:ext cx="1817628" cy="8151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64B9A-C122-3368-2157-EBB669542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806" y="1967130"/>
            <a:ext cx="4820194" cy="23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4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"/>
    </mc:Choice>
    <mc:Fallback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E359D-30D0-90A1-9DB7-0FB652A1F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73788A9-C86E-1C6C-9485-6C3B16D4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tooling</a:t>
            </a:r>
            <a:r>
              <a:rPr lang="de-DE" dirty="0"/>
              <a:t> and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names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B3151A-D016-00C8-B4F9-BE89998B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6" y="684463"/>
            <a:ext cx="5300822" cy="3969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FEE8D7-AB76-D80F-BF01-AFF00B43F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466" y="999959"/>
            <a:ext cx="2099322" cy="3252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EEF39-C1C0-D66C-0EBB-EAA7B2520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657" y="565632"/>
            <a:ext cx="2400343" cy="21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9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59E07-B686-1B81-CAC2-61C27011C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FFC47AA-AD4B-3F89-D75D-989033A3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31" y="256032"/>
            <a:ext cx="5637600" cy="309600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Sheetmetal</a:t>
            </a:r>
            <a:r>
              <a:rPr lang="de-DE" dirty="0"/>
              <a:t> and ACM: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milling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zones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9D038-B448-C91C-820A-E0AB77AD8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3" y="794112"/>
            <a:ext cx="5061948" cy="2873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98117-A731-A2BC-2923-45DD01C25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434" y="1222152"/>
            <a:ext cx="2642537" cy="2420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13585-7FA1-E931-7806-1F02A2EE6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03" y="823740"/>
            <a:ext cx="5601663" cy="30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"/>
    </mc:Choice>
    <mc:Fallback xmlns="">
      <p:transition spd="slow" advTm="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|0.9|1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179</Words>
  <Application>Microsoft Office PowerPoint</Application>
  <PresentationFormat>On-screen Show (16:9)</PresentationFormat>
  <Paragraphs>51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Lucida Grande</vt:lpstr>
      <vt:lpstr>Tahoma</vt:lpstr>
      <vt:lpstr>Trade Gothic LT Com Cn</vt:lpstr>
      <vt:lpstr>Wingdings</vt:lpstr>
      <vt:lpstr>Office-Design</vt:lpstr>
      <vt:lpstr>1_Office-Design</vt:lpstr>
      <vt:lpstr>2_Office-Design</vt:lpstr>
      <vt:lpstr>PowerPoint Presentation</vt:lpstr>
      <vt:lpstr>Workflow rear-ventilated facades</vt:lpstr>
      <vt:lpstr>PowerPoint Presentation</vt:lpstr>
      <vt:lpstr>Sheetmetal and ACM: processes in detail: corners</vt:lpstr>
      <vt:lpstr>Sheetmetal and ACM: processes in detail: corners</vt:lpstr>
      <vt:lpstr>Sheetmetal and ACM: processes in detail: corners</vt:lpstr>
      <vt:lpstr>Sheetmetal and ACM: flange angle and settings specs</vt:lpstr>
      <vt:lpstr>Sheetmetal and ACM: tooling and layer names for CAM</vt:lpstr>
      <vt:lpstr>Sheetmetal and ACM: free milling edge zones</vt:lpstr>
      <vt:lpstr>Sheetmetal and ACM: sheet along sketch/ sheet from solid etc.</vt:lpstr>
      <vt:lpstr>Sheetmetal and ACM: Z - fold</vt:lpstr>
      <vt:lpstr>Sheetmetal and ACM: inserting milling edge grooves in complex shapes</vt:lpstr>
      <vt:lpstr>Sheetmetal and ACM: from 2D to 3D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nn nn</dc:creator>
  <cp:lastModifiedBy>Arjen Klein</cp:lastModifiedBy>
  <cp:revision>824</cp:revision>
  <cp:lastPrinted>2016-01-26T07:13:36Z</cp:lastPrinted>
  <dcterms:created xsi:type="dcterms:W3CDTF">2013-10-01T06:35:07Z</dcterms:created>
  <dcterms:modified xsi:type="dcterms:W3CDTF">2025-06-18T06:52:29Z</dcterms:modified>
</cp:coreProperties>
</file>